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25" r:id="rId6"/>
    <p:sldId id="341" r:id="rId7"/>
    <p:sldId id="343" r:id="rId8"/>
    <p:sldId id="257" r:id="rId9"/>
    <p:sldId id="272" r:id="rId10"/>
    <p:sldId id="762" r:id="rId11"/>
    <p:sldId id="763" r:id="rId12"/>
    <p:sldId id="258" r:id="rId13"/>
    <p:sldId id="259" r:id="rId14"/>
    <p:sldId id="260" r:id="rId15"/>
    <p:sldId id="264" r:id="rId16"/>
    <p:sldId id="758" r:id="rId17"/>
    <p:sldId id="265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A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2183" autoAdjust="0"/>
  </p:normalViewPr>
  <p:slideViewPr>
    <p:cSldViewPr snapToGrid="0">
      <p:cViewPr varScale="1">
        <p:scale>
          <a:sx n="87" d="100"/>
          <a:sy n="87" d="100"/>
        </p:scale>
        <p:origin x="1512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CD53-A688-4BA6-9201-CF65FFF76E63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E8CC-02C4-479F-89D7-0DC442481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endParaRPr lang="en-K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B5D1F6-38CE-4D10-9462-A1D77AA56C0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43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7CB28-4737-44B8-80E9-C142D08A4F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0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CD8CD-30F6-479F-AAD1-F9621DB1E6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3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CD8CD-30F6-479F-AAD1-F9621DB1E6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4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8CC-02C4-479F-89D7-0DC4424810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8CC-02C4-479F-89D7-0DC4424810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3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8CC-02C4-479F-89D7-0DC4424810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4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8CC-02C4-479F-89D7-0DC4424810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5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8CC-02C4-479F-89D7-0DC4424810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3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8CC-02C4-479F-89D7-0DC4424810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0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D737-449E-43BA-B8C8-C61168670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B20ED-8F56-4C87-AF38-CCFBC3039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9608-2ECF-45C1-AD79-D37CC6C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3F03-EE2C-44D6-B1C6-FDD4ACB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A3EBE-94CA-42E1-B866-12F43313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5EC4-D449-48FA-89B2-4ED22B0D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B5A25-6E1D-4869-B74F-E390A80A5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A451-6257-42B6-BC1C-EA0FA7B4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1571-16A9-4D98-9314-8E4E9592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34ED-F67F-4CA8-A0B2-DE3B6CAA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C0791-344E-43A8-84E9-69BFE761A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E73E3-EDB9-4CA9-B527-C3E7345E5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D0B14-C962-4325-8060-8C1E6D9E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881A1-1993-4B1E-B47A-90FCD15C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636D-35D0-4454-882B-1BA81092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154B-B570-4D11-BC7D-B3D83897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77EA-33A8-4E8B-8CC1-070D93DD2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3F7FD-443B-40A4-9926-FF44F2A6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93915-E33B-45AB-AD71-F53A646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2140-7756-42E3-A422-B85380B5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D1EF-98A0-4E92-B889-D0086B76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0D0B-9901-44E4-8F56-42B714C9C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8B1A-981F-4147-A460-1FEA3D89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01484-6CDD-4411-9169-5705E67D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9143-0181-44BA-BDB3-B384E0B7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BC65-D520-4B1B-A77A-DD410C5D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0C4D-1568-4123-B4D8-2F8DEDC20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25488-FD24-4E4F-B115-5B41D6CE5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8E318-4DFC-49FC-AB59-0650CB47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C3185-33CF-4FFB-869B-98E4158C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59B0C-7127-4FF6-B83C-C6B95193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F089-F6BC-4CFA-89C6-943CDE74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70E0-EAE7-435A-A45C-02F7365F0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DDEE1-AE7E-4DF3-896E-7494E25B4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7F6FC-5FF1-49A5-9D23-64900F8F3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8B6A8-D0E9-4556-982A-D9AC52A55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EC163-FD58-4824-994D-CCA4593D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43116-7CCB-4098-BC3A-609089DA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4B4FD-057F-436D-91FB-9F077B38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C349-4F5A-4F1F-9713-C6CE321D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B5707-1B3D-4E9F-8D41-88BFE6E8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B1C07-7EA7-4892-9477-6474F35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9860D-647D-40E6-8EE6-446540FD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0E883-A59C-44D5-B9D9-FF0F5C11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1AB6E-5EDA-48EF-B3C9-9EF9B4D2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84AE7-CBF5-4835-8534-69687807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D237-C08C-4E25-96EB-5DE1D2A8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206F-36E9-46F4-BD3A-98E7DAD44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88514-1BDA-4DA3-97EB-DAF278DE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525C7-9794-49DE-B4ED-A00AC489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C2E9-81DC-4C3B-8306-9DCD6BD6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B9EB-36D6-4ABD-BF39-3AFE84C8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FA48-95D3-4023-B3E7-EE4FC756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4C320-9D35-4DB2-8CEA-6BBC58CD4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C3E81-2528-4279-BE2E-5CC37CFD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55089-DD31-4299-AD29-BE9920F9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2F724-56D8-4364-8343-51A7012F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5427F-3916-4427-BB3C-791513D9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9AA53-6789-4339-9BFF-E8939A38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CD0D6-5C00-4728-A038-FC56338C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1C91-1FE0-4490-8BD0-27A885F53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9C12-6DB8-411E-86E5-4C339B92CEB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F2AB-8091-414D-BF61-0346820A8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AED29-22E1-4BE2-8EB0-1D804C4AD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DED2-98F0-451D-9A3C-624BD483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4EE3-2067-433B-BEC4-AFB0D2170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roxima Nova" panose="02000506030000020004" pitchFamily="50" charset="0"/>
              </a:rPr>
              <a:t>Refworld.org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4FA8-758B-424E-A570-88A0CCF30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3336636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UNHCR’s Global Law and Policy Database</a:t>
            </a:r>
          </a:p>
          <a:p>
            <a:endParaRPr lang="en-US" sz="3600" dirty="0">
              <a:solidFill>
                <a:srgbClr val="FAEB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600" dirty="0">
                <a:solidFill>
                  <a:srgbClr val="FAEB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IARMJ conference, 15</a:t>
            </a:r>
            <a:r>
              <a:rPr lang="en-US" sz="2600" baseline="30000" dirty="0">
                <a:solidFill>
                  <a:srgbClr val="FAEB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600" dirty="0">
                <a:solidFill>
                  <a:srgbClr val="FAEB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November 2022, Arusha</a:t>
            </a:r>
          </a:p>
          <a:p>
            <a:endParaRPr lang="en-US" sz="2600" dirty="0">
              <a:solidFill>
                <a:srgbClr val="FAEB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600" dirty="0">
                <a:solidFill>
                  <a:srgbClr val="FAEB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Richard Grindell, UNHCR Regional Bureau for the East, Horn of Africa and the Great Lakes, Nairobi</a:t>
            </a:r>
          </a:p>
          <a:p>
            <a:endParaRPr lang="en-US" sz="3600" dirty="0">
              <a:solidFill>
                <a:srgbClr val="FAEB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2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0336-2884-42F7-A2CB-B2970761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6285"/>
          </a:xfrm>
          <a:solidFill>
            <a:srgbClr val="0072BC"/>
          </a:solidFill>
        </p:spPr>
        <p:txBody>
          <a:bodyPr/>
          <a:lstStyle/>
          <a:p>
            <a:r>
              <a:rPr lang="en-US" dirty="0">
                <a:solidFill>
                  <a:srgbClr val="FAEB00"/>
                </a:solidFill>
                <a:latin typeface="Proxima Nova" panose="02000506030000020004" pitchFamily="50" charset="0"/>
              </a:rPr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20D6-8E05-4AF5-B984-686BC738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4" y="1433739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r>
              <a:rPr lang="en-US" b="1" dirty="0"/>
              <a:t>Phase 1 (2022): </a:t>
            </a:r>
            <a:r>
              <a:rPr lang="en-US" dirty="0"/>
              <a:t>migration to new content management system -&gt; to launch revamped </a:t>
            </a:r>
            <a:r>
              <a:rPr lang="en-US" dirty="0" err="1"/>
              <a:t>Refworld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-&gt; selection and mapping of content &amp; new design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Phase 2 (2023): </a:t>
            </a:r>
            <a:r>
              <a:rPr lang="en-US" dirty="0"/>
              <a:t>refinement of </a:t>
            </a:r>
            <a:r>
              <a:rPr lang="en-US" dirty="0" err="1"/>
              <a:t>Refworld</a:t>
            </a:r>
            <a:r>
              <a:rPr lang="en-US" dirty="0"/>
              <a:t> infrastructure and content -&gt; to full-fledged database</a:t>
            </a:r>
          </a:p>
          <a:p>
            <a:pPr marL="0" indent="0" algn="ctr">
              <a:buNone/>
            </a:pPr>
            <a:r>
              <a:rPr lang="en-US" i="1" dirty="0"/>
              <a:t>-&gt; elaboration of document collections &amp; finetuning of functionalities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3 (as of 2024): </a:t>
            </a:r>
            <a:r>
              <a:rPr lang="en-US" dirty="0"/>
              <a:t>continuous development on annual basis</a:t>
            </a:r>
          </a:p>
        </p:txBody>
      </p:sp>
      <p:pic>
        <p:nvPicPr>
          <p:cNvPr id="4" name="Picture 3" descr="bluestripe.png">
            <a:extLst>
              <a:ext uri="{FF2B5EF4-FFF2-40B4-BE49-F238E27FC236}">
                <a16:creationId xmlns:a16="http://schemas.microsoft.com/office/drawing/2014/main" id="{01550788-0BB8-42FC-986D-41CA0183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168"/>
            <a:ext cx="12192000" cy="681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8370D-4E4F-4FE5-87E1-D4B113B5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15" y="226206"/>
            <a:ext cx="4669742" cy="8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0336-2884-42F7-A2CB-B2970761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6285"/>
          </a:xfrm>
          <a:solidFill>
            <a:srgbClr val="0072BC"/>
          </a:solidFill>
        </p:spPr>
        <p:txBody>
          <a:bodyPr/>
          <a:lstStyle/>
          <a:p>
            <a:r>
              <a:rPr lang="en-US" dirty="0">
                <a:solidFill>
                  <a:srgbClr val="FAEB00"/>
                </a:solidFill>
                <a:latin typeface="Proxima Nova" panose="02000506030000020004" pitchFamily="50" charset="0"/>
              </a:rPr>
              <a:t>Mission &amp;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20D6-8E05-4AF5-B984-686BC738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1" y="1415078"/>
            <a:ext cx="11924523" cy="1417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Mission</a:t>
            </a:r>
            <a:r>
              <a:rPr lang="en-GB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GB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be the leading </a:t>
            </a:r>
            <a:r>
              <a:rPr lang="en-GB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law and policy database on refugee law, statelessness</a:t>
            </a: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internal displacement,</a:t>
            </a:r>
            <a:r>
              <a:rPr lang="en-GB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providing </a:t>
            </a:r>
            <a:r>
              <a:rPr lang="en-GB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free, easy and speedy access</a:t>
            </a:r>
            <a:r>
              <a:rPr lang="en-GB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comprehensive and </a:t>
            </a:r>
            <a:r>
              <a:rPr lang="en-GB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high-quality content </a:t>
            </a:r>
            <a:r>
              <a:rPr lang="en-GB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</a:t>
            </a:r>
            <a:r>
              <a:rPr lang="en-GB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 and authoritative external sources. </a:t>
            </a:r>
          </a:p>
          <a:p>
            <a:pPr marL="0" indent="0">
              <a:buNone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bluestripe.png">
            <a:extLst>
              <a:ext uri="{FF2B5EF4-FFF2-40B4-BE49-F238E27FC236}">
                <a16:creationId xmlns:a16="http://schemas.microsoft.com/office/drawing/2014/main" id="{01550788-0BB8-42FC-986D-41CA0183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168"/>
            <a:ext cx="12192000" cy="681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DB7333-49CB-4E8C-B749-9736F1D2CF1C}"/>
              </a:ext>
            </a:extLst>
          </p:cNvPr>
          <p:cNvSpPr txBox="1"/>
          <p:nvPr/>
        </p:nvSpPr>
        <p:spPr>
          <a:xfrm>
            <a:off x="186611" y="3080484"/>
            <a:ext cx="9544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2B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Audience: 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Judges</a:t>
            </a:r>
            <a:r>
              <a:rPr lang="en-US" sz="2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lawyers; legal aid workers; 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policy and lawmakers;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UNHCR staff</a:t>
            </a:r>
            <a:r>
              <a:rPr lang="en-US" sz="20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academics and researchers;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 general public. </a:t>
            </a:r>
            <a:endParaRPr lang="en-US" sz="2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rgbClr val="0072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0072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Languages: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Website: English, Russian, Spanish (potentially French in second half of 2023)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Documents: various </a:t>
            </a:r>
            <a:endParaRPr lang="en-US" sz="2000" dirty="0">
              <a:solidFill>
                <a:srgbClr val="0072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705B1-15AE-4679-973C-86F9CDC4F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15" y="226206"/>
            <a:ext cx="4669742" cy="8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0336-2884-42F7-A2CB-B2970761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6285"/>
          </a:xfrm>
          <a:solidFill>
            <a:srgbClr val="0072BC"/>
          </a:solidFill>
        </p:spPr>
        <p:txBody>
          <a:bodyPr/>
          <a:lstStyle/>
          <a:p>
            <a:r>
              <a:rPr lang="en-US" dirty="0">
                <a:solidFill>
                  <a:srgbClr val="FAEB00"/>
                </a:solidFill>
                <a:latin typeface="Proxima Nova" panose="02000506030000020004" pitchFamily="50" charset="0"/>
              </a:rPr>
              <a:t>Feedback &amp;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20D6-8E05-4AF5-B984-686BC738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2102563"/>
          </a:xfrm>
        </p:spPr>
        <p:txBody>
          <a:bodyPr/>
          <a:lstStyle/>
          <a:p>
            <a:r>
              <a:rPr lang="en-US" dirty="0"/>
              <a:t>Launch ‘basic’ </a:t>
            </a:r>
            <a:r>
              <a:rPr lang="en-US" dirty="0" err="1"/>
              <a:t>Refworld</a:t>
            </a:r>
            <a:r>
              <a:rPr lang="en-US" dirty="0"/>
              <a:t>: Q1 2023</a:t>
            </a:r>
          </a:p>
          <a:p>
            <a:r>
              <a:rPr lang="en-US" dirty="0"/>
              <a:t>Feedback: Q2 2023</a:t>
            </a:r>
          </a:p>
          <a:p>
            <a:r>
              <a:rPr lang="en-US" dirty="0"/>
              <a:t>Enlargement of collections &amp; improvements usability: Q3 &amp; Q4 2023</a:t>
            </a:r>
          </a:p>
          <a:p>
            <a:endParaRPr lang="en-US" dirty="0"/>
          </a:p>
        </p:txBody>
      </p:sp>
      <p:pic>
        <p:nvPicPr>
          <p:cNvPr id="4" name="Picture 3" descr="bluestripe.png">
            <a:extLst>
              <a:ext uri="{FF2B5EF4-FFF2-40B4-BE49-F238E27FC236}">
                <a16:creationId xmlns:a16="http://schemas.microsoft.com/office/drawing/2014/main" id="{01550788-0BB8-42FC-986D-41CA0183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168"/>
            <a:ext cx="12192000" cy="681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2C594-3ACA-4A16-91BC-F281BEE19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15" y="226206"/>
            <a:ext cx="4669742" cy="8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8BB3-F6B7-42E7-91B2-9C6F6CB3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1806708"/>
          </a:xfrm>
        </p:spPr>
        <p:txBody>
          <a:bodyPr>
            <a:normAutofit/>
          </a:bodyPr>
          <a:lstStyle/>
          <a:p>
            <a:r>
              <a:rPr lang="en-US" dirty="0"/>
              <a:t>Online COI training </a:t>
            </a:r>
            <a:r>
              <a:rPr lang="fr-FR" dirty="0"/>
              <a:t>https://www.disasterready.org/</a:t>
            </a:r>
            <a:br>
              <a:rPr lang="en-KE" dirty="0"/>
            </a:b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41824-8C78-4AE9-BA18-C96E5B174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712" y="1780081"/>
            <a:ext cx="10474232" cy="5382719"/>
          </a:xfrm>
        </p:spPr>
      </p:pic>
    </p:spTree>
    <p:extLst>
      <p:ext uri="{BB962C8B-B14F-4D97-AF65-F5344CB8AC3E}">
        <p14:creationId xmlns:p14="http://schemas.microsoft.com/office/powerpoint/2010/main" val="271757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4EE3-2067-433B-BEC4-AFB0D2170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702" y="579120"/>
            <a:ext cx="9144000" cy="389189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roxima Nova" panose="02000506030000020004" pitchFamily="50" charset="0"/>
              </a:rPr>
              <a:t>Asante!</a:t>
            </a:r>
            <a:br>
              <a:rPr lang="en-US" sz="8000" dirty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sz="8000" dirty="0">
                <a:solidFill>
                  <a:schemeClr val="bg1"/>
                </a:solidFill>
                <a:latin typeface="Proxima Nova" panose="02000506030000020004" pitchFamily="50" charset="0"/>
              </a:rPr>
              <a:t>Thank you!</a:t>
            </a:r>
            <a:br>
              <a:rPr lang="en-US" sz="8000" dirty="0">
                <a:solidFill>
                  <a:schemeClr val="bg1"/>
                </a:solidFill>
                <a:latin typeface="Proxima Nova" panose="02000506030000020004" pitchFamily="50" charset="0"/>
              </a:rPr>
            </a:br>
            <a:r>
              <a:rPr lang="en-US" sz="8000" dirty="0">
                <a:solidFill>
                  <a:schemeClr val="bg1"/>
                </a:solidFill>
                <a:latin typeface="Proxima Nova" panose="02000506030000020004" pitchFamily="50" charset="0"/>
              </a:rPr>
              <a:t>Merci!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3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93739"/>
            <a:ext cx="9144000" cy="7572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altLang="en-US" sz="4000">
              <a:solidFill>
                <a:srgbClr val="276F8B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"/>
            <a:ext cx="9144000" cy="14509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500" b="1" dirty="0">
                <a:solidFill>
                  <a:schemeClr val="bg1"/>
                </a:solidFill>
              </a:rPr>
              <a:t>UNHCR’s mandate</a:t>
            </a:r>
            <a:endParaRPr lang="en-GB" altLang="en-US" sz="3500" dirty="0">
              <a:solidFill>
                <a:schemeClr val="bg1"/>
              </a:solidFill>
            </a:endParaRPr>
          </a:p>
        </p:txBody>
      </p:sp>
      <p:pic>
        <p:nvPicPr>
          <p:cNvPr id="19460" name="Picture 5" descr="C:\Users\shilton\Documents\_AM\_admin\logo\RF232679_High_res\RGB\RGB\PNG\UNHCR-visibility-vertical-Blue-RGB-v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1" y="60326"/>
            <a:ext cx="12477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90750" y="1990726"/>
            <a:ext cx="7742239" cy="4076700"/>
          </a:xfrm>
          <a:prstGeom prst="rect">
            <a:avLst/>
          </a:prstGeom>
        </p:spPr>
        <p:txBody>
          <a:bodyPr lIns="0" rIns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ClrTx/>
              <a:buNone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“The United Nations High Commissioner for Refugees … shall assume the function of </a:t>
            </a:r>
          </a:p>
          <a:p>
            <a:pPr marL="365116" indent="-365116"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</a:rPr>
              <a:t>providing international protection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… to refugees … and of </a:t>
            </a:r>
          </a:p>
          <a:p>
            <a:pPr marL="365116" indent="-365116"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</a:rPr>
              <a:t>seeking permanent solutions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 the problem of refugees …”</a:t>
            </a:r>
          </a:p>
          <a:p>
            <a:pPr marL="0" indent="0" algn="r">
              <a:spcBef>
                <a:spcPts val="1000"/>
              </a:spcBef>
              <a:buClrTx/>
              <a:buNone/>
              <a:defRPr/>
            </a:pPr>
            <a:r>
              <a:rPr lang="en-US" sz="1600" i="1" dirty="0">
                <a:solidFill>
                  <a:prstClr val="black"/>
                </a:solidFill>
              </a:rPr>
              <a:t>UNHCR Statute (1950), para 1</a:t>
            </a:r>
            <a:endParaRPr lang="en-GB" sz="1600" i="1" dirty="0"/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514338" indent="-514338">
              <a:buFontTx/>
              <a:buAutoNum type="alphaLcPeriod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3200" i="1" dirty="0"/>
          </a:p>
        </p:txBody>
      </p:sp>
      <p:pic>
        <p:nvPicPr>
          <p:cNvPr id="19462" name="Picture 2" descr="About 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6" y="3657601"/>
            <a:ext cx="4928230" cy="250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92814" y="4122739"/>
            <a:ext cx="5037137" cy="18312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373545"/>
                </a:solidFill>
              </a:rPr>
              <a:t>‘The High Commissioner shall provide for the </a:t>
            </a:r>
            <a:r>
              <a:rPr lang="en-US" b="1" i="1" dirty="0"/>
              <a:t>protection of refugees</a:t>
            </a:r>
            <a:r>
              <a:rPr lang="en-US" dirty="0"/>
              <a:t> </a:t>
            </a:r>
            <a:r>
              <a:rPr lang="en-US" dirty="0">
                <a:solidFill>
                  <a:srgbClr val="373545"/>
                </a:solidFill>
              </a:rPr>
              <a:t>by: 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70C0"/>
                </a:solidFill>
              </a:rPr>
              <a:t>promoting the conclusion and ratification of international conventions </a:t>
            </a:r>
            <a:r>
              <a:rPr lang="en-US" i="1" dirty="0">
                <a:solidFill>
                  <a:srgbClr val="373545"/>
                </a:solidFill>
              </a:rPr>
              <a:t>for the protection of refugees, </a:t>
            </a:r>
            <a:r>
              <a:rPr lang="en-US" b="1" i="1" dirty="0">
                <a:solidFill>
                  <a:srgbClr val="0070C0"/>
                </a:solidFill>
              </a:rPr>
              <a:t>supervising their application</a:t>
            </a:r>
            <a:r>
              <a:rPr lang="en-US" i="1" dirty="0">
                <a:solidFill>
                  <a:srgbClr val="373545"/>
                </a:solidFill>
              </a:rPr>
              <a:t> and proposing amendments thereto…   </a:t>
            </a:r>
            <a:r>
              <a:rPr lang="en-US" dirty="0">
                <a:solidFill>
                  <a:srgbClr val="373545"/>
                </a:solidFill>
              </a:rPr>
              <a:t>(para 8)</a:t>
            </a:r>
          </a:p>
        </p:txBody>
      </p:sp>
    </p:spTree>
    <p:extLst>
      <p:ext uri="{BB962C8B-B14F-4D97-AF65-F5344CB8AC3E}">
        <p14:creationId xmlns:p14="http://schemas.microsoft.com/office/powerpoint/2010/main" val="258871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034" y="360052"/>
            <a:ext cx="8733260" cy="1124732"/>
          </a:xfrm>
        </p:spPr>
        <p:txBody>
          <a:bodyPr/>
          <a:lstStyle/>
          <a:p>
            <a:r>
              <a:rPr lang="en-US" dirty="0"/>
              <a:t>1951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1837742"/>
            <a:ext cx="4082262" cy="384004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spc="100" dirty="0">
                <a:solidFill>
                  <a:prstClr val="black"/>
                </a:solidFill>
              </a:rPr>
              <a:t>UNHCR a </a:t>
            </a:r>
            <a:r>
              <a:rPr lang="en-US" sz="2800" b="1" spc="100" dirty="0">
                <a:solidFill>
                  <a:srgbClr val="297FD5"/>
                </a:solidFill>
              </a:rPr>
              <a:t>subsidiary organ of the UN</a:t>
            </a:r>
            <a:r>
              <a:rPr lang="en-US" sz="2800" spc="100" dirty="0">
                <a:solidFill>
                  <a:prstClr val="black"/>
                </a:solidFill>
              </a:rPr>
              <a:t>;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spc="100" dirty="0">
                <a:solidFill>
                  <a:srgbClr val="297FD5"/>
                </a:solidFill>
              </a:rPr>
              <a:t>established as of 1 January 1951 by a resolution of the UN General Assembly 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prstClr val="black"/>
                </a:solidFill>
              </a:rPr>
              <a:t>UNGA Res </a:t>
            </a:r>
            <a:r>
              <a:rPr lang="en-US" spc="100" dirty="0" err="1">
                <a:solidFill>
                  <a:prstClr val="black"/>
                </a:solidFill>
              </a:rPr>
              <a:t>319A</a:t>
            </a:r>
            <a:r>
              <a:rPr lang="en-US" spc="100" dirty="0">
                <a:solidFill>
                  <a:prstClr val="black"/>
                </a:solidFill>
              </a:rPr>
              <a:t>(IV) 3 December 1949; followed by UNGA Res 428(V) of 14 December 1950)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39E27-3D99-48ED-9B68-F5E26D65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769685"/>
            <a:ext cx="3346994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BDBEF-8DEA-4E52-9BE5-07230DC43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147" y="769684"/>
            <a:ext cx="3851920" cy="749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9EE02-E2EA-4261-A866-449695FA7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483" y="1871210"/>
            <a:ext cx="3202486" cy="39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034" y="360052"/>
            <a:ext cx="8733260" cy="1124732"/>
          </a:xfrm>
        </p:spPr>
        <p:txBody>
          <a:bodyPr/>
          <a:lstStyle/>
          <a:p>
            <a:r>
              <a:rPr lang="en-US" dirty="0"/>
              <a:t>1951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112" y="1837742"/>
            <a:ext cx="3362182" cy="3635693"/>
          </a:xfrm>
        </p:spPr>
        <p:txBody>
          <a:bodyPr/>
          <a:lstStyle/>
          <a:p>
            <a:r>
              <a:rPr lang="en-GB" dirty="0"/>
              <a:t>UNHCR was originally established by the General Assembly of the United Nations for a three-year period from 1951 to 1953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39E27-3D99-48ED-9B68-F5E26D65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769685"/>
            <a:ext cx="3346994" cy="65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BDBEF-8DEA-4E52-9BE5-07230DC43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147" y="769684"/>
            <a:ext cx="3851920" cy="749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148E8-E61C-47C2-981B-E5DAFD1B1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499" y="1837742"/>
            <a:ext cx="5493452" cy="38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0336-2884-42F7-A2CB-B2970761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6285"/>
          </a:xfrm>
          <a:solidFill>
            <a:srgbClr val="0072BC"/>
          </a:solidFill>
        </p:spPr>
        <p:txBody>
          <a:bodyPr/>
          <a:lstStyle/>
          <a:p>
            <a:r>
              <a:rPr lang="en-US" dirty="0">
                <a:solidFill>
                  <a:srgbClr val="FAEB00"/>
                </a:solidFill>
                <a:latin typeface="Proxima Nova" panose="02000506030000020004" pitchFamily="50" charset="0"/>
              </a:rPr>
              <a:t>History </a:t>
            </a:r>
            <a:r>
              <a:rPr lang="en-US" dirty="0" err="1">
                <a:solidFill>
                  <a:srgbClr val="FAEB00"/>
                </a:solidFill>
                <a:latin typeface="Proxima Nova" panose="02000506030000020004" pitchFamily="50" charset="0"/>
              </a:rPr>
              <a:t>Refworld</a:t>
            </a:r>
            <a:endParaRPr lang="en-US" dirty="0">
              <a:solidFill>
                <a:srgbClr val="FAEB00"/>
              </a:solidFill>
              <a:latin typeface="Proxima Nova" panose="02000506030000020004" pitchFamily="50" charset="0"/>
            </a:endParaRPr>
          </a:p>
        </p:txBody>
      </p:sp>
      <p:pic>
        <p:nvPicPr>
          <p:cNvPr id="4" name="Picture 3" descr="bluestripe.png">
            <a:extLst>
              <a:ext uri="{FF2B5EF4-FFF2-40B4-BE49-F238E27FC236}">
                <a16:creationId xmlns:a16="http://schemas.microsoft.com/office/drawing/2014/main" id="{01550788-0BB8-42FC-986D-41CA0183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168"/>
            <a:ext cx="12192000" cy="6818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7EC3CE-E1D0-4A95-A540-8AA8503E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343191"/>
            <a:ext cx="27146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62AAEB-525A-4234-8939-525D91EDC4AC}"/>
              </a:ext>
            </a:extLst>
          </p:cNvPr>
          <p:cNvSpPr txBox="1"/>
          <p:nvPr/>
        </p:nvSpPr>
        <p:spPr>
          <a:xfrm>
            <a:off x="345233" y="1537048"/>
            <a:ext cx="11383347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buClr>
                <a:schemeClr val="accent1"/>
              </a:buClr>
              <a:buSzPts val="175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dk1"/>
                </a:solidFill>
              </a:rPr>
              <a:t>Objective: </a:t>
            </a:r>
            <a:r>
              <a:rPr lang="en-GB" dirty="0">
                <a:solidFill>
                  <a:schemeClr val="dk1"/>
                </a:solidFill>
              </a:rPr>
              <a:t>provide access to </a:t>
            </a:r>
            <a:r>
              <a:rPr lang="en-GB" b="1" dirty="0">
                <a:solidFill>
                  <a:srgbClr val="0072BC"/>
                </a:solidFill>
              </a:rPr>
              <a:t>relevant</a:t>
            </a:r>
            <a:r>
              <a:rPr lang="en-GB" dirty="0">
                <a:solidFill>
                  <a:schemeClr val="dk1"/>
                </a:solidFill>
              </a:rPr>
              <a:t> and </a:t>
            </a:r>
            <a:r>
              <a:rPr lang="en-GB" b="1" dirty="0">
                <a:solidFill>
                  <a:srgbClr val="0072BC"/>
                </a:solidFill>
              </a:rPr>
              <a:t>high quality info </a:t>
            </a:r>
            <a:r>
              <a:rPr lang="en-GB" dirty="0"/>
              <a:t>with the overall aim of improving the </a:t>
            </a:r>
            <a:r>
              <a:rPr lang="en-GB" b="1" dirty="0">
                <a:solidFill>
                  <a:srgbClr val="0072BC"/>
                </a:solidFill>
              </a:rPr>
              <a:t>quality</a:t>
            </a:r>
            <a:r>
              <a:rPr lang="en-GB" dirty="0"/>
              <a:t> of asylum decisions globally</a:t>
            </a:r>
          </a:p>
          <a:p>
            <a:pPr marL="380990" indent="-380990" algn="just">
              <a:lnSpc>
                <a:spcPct val="150000"/>
              </a:lnSpc>
              <a:buClr>
                <a:schemeClr val="accent1"/>
              </a:buClr>
              <a:buSzPts val="1750"/>
              <a:buFont typeface="Arial" panose="020B0604020202020204" pitchFamily="34" charset="0"/>
              <a:buChar char="•"/>
            </a:pPr>
            <a:r>
              <a:rPr lang="en-GB" b="1" dirty="0"/>
              <a:t>Audience: </a:t>
            </a:r>
            <a:r>
              <a:rPr lang="en-GB" b="1" dirty="0">
                <a:solidFill>
                  <a:srgbClr val="0070C0"/>
                </a:solidFill>
              </a:rPr>
              <a:t>asylum-decision makers </a:t>
            </a:r>
            <a:r>
              <a:rPr lang="en-GB" dirty="0"/>
              <a:t>(UNHCR staff, judiciary, lawyers, legal aid providers, policy and decision makers, scholars) </a:t>
            </a:r>
          </a:p>
          <a:p>
            <a:pPr marL="380990" indent="-380990" algn="just">
              <a:lnSpc>
                <a:spcPct val="150000"/>
              </a:lnSpc>
              <a:buClr>
                <a:schemeClr val="accent1"/>
              </a:buClr>
              <a:buSzPts val="1750"/>
              <a:buFont typeface="Arial" panose="020B0604020202020204" pitchFamily="34" charset="0"/>
              <a:buChar char="•"/>
            </a:pPr>
            <a:r>
              <a:rPr lang="en-GB" b="1" dirty="0"/>
              <a:t>Maintained by: </a:t>
            </a:r>
            <a:r>
              <a:rPr lang="en-GB" dirty="0"/>
              <a:t>Refugee Status Determination (content publication) &amp; Digital Engagement Section (technical support)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B8DA13-10A3-43C3-8A62-8FA06143954B}"/>
              </a:ext>
            </a:extLst>
          </p:cNvPr>
          <p:cNvSpPr/>
          <p:nvPr/>
        </p:nvSpPr>
        <p:spPr>
          <a:xfrm>
            <a:off x="88772" y="5364963"/>
            <a:ext cx="12003701" cy="328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959B0-87A1-47DF-BEF6-A99A066E2B1D}"/>
              </a:ext>
            </a:extLst>
          </p:cNvPr>
          <p:cNvSpPr txBox="1"/>
          <p:nvPr/>
        </p:nvSpPr>
        <p:spPr>
          <a:xfrm>
            <a:off x="-38699" y="4982398"/>
            <a:ext cx="38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1990s: COI database (CD /DVD)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B3569-65F3-4968-84B3-8BF83A0CBD99}"/>
              </a:ext>
            </a:extLst>
          </p:cNvPr>
          <p:cNvSpPr txBox="1"/>
          <p:nvPr/>
        </p:nvSpPr>
        <p:spPr>
          <a:xfrm>
            <a:off x="8714792" y="216134"/>
            <a:ext cx="3377681" cy="940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06DEA-DA34-4ACD-B413-8B19DC4C3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89" y="331944"/>
            <a:ext cx="2873191" cy="642397"/>
          </a:xfrm>
          <a:prstGeom prst="rect">
            <a:avLst/>
          </a:prstGeom>
        </p:spPr>
      </p:pic>
      <p:sp>
        <p:nvSpPr>
          <p:cNvPr id="12" name="Heptagon 11">
            <a:extLst>
              <a:ext uri="{FF2B5EF4-FFF2-40B4-BE49-F238E27FC236}">
                <a16:creationId xmlns:a16="http://schemas.microsoft.com/office/drawing/2014/main" id="{360A4BE2-6DAE-4AA0-9D07-C362BEAC2548}"/>
              </a:ext>
            </a:extLst>
          </p:cNvPr>
          <p:cNvSpPr/>
          <p:nvPr/>
        </p:nvSpPr>
        <p:spPr>
          <a:xfrm>
            <a:off x="196313" y="5393662"/>
            <a:ext cx="490653" cy="32896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1941E61B-1DAC-4FB3-BC39-33D93A3E2383}"/>
              </a:ext>
            </a:extLst>
          </p:cNvPr>
          <p:cNvSpPr/>
          <p:nvPr/>
        </p:nvSpPr>
        <p:spPr>
          <a:xfrm>
            <a:off x="1817942" y="5383917"/>
            <a:ext cx="490653" cy="32896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2682761A-D150-4DE4-8E24-5116F5EEDCCF}"/>
              </a:ext>
            </a:extLst>
          </p:cNvPr>
          <p:cNvSpPr/>
          <p:nvPr/>
        </p:nvSpPr>
        <p:spPr>
          <a:xfrm>
            <a:off x="3849540" y="5343237"/>
            <a:ext cx="490653" cy="32896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77BDC758-445E-4172-9AAE-00EDDDBC087F}"/>
              </a:ext>
            </a:extLst>
          </p:cNvPr>
          <p:cNvSpPr/>
          <p:nvPr/>
        </p:nvSpPr>
        <p:spPr>
          <a:xfrm>
            <a:off x="5690803" y="5352246"/>
            <a:ext cx="490653" cy="32896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F7743FE2-5B57-43B6-AC80-2246FE0E92C6}"/>
              </a:ext>
            </a:extLst>
          </p:cNvPr>
          <p:cNvSpPr/>
          <p:nvPr/>
        </p:nvSpPr>
        <p:spPr>
          <a:xfrm>
            <a:off x="7445066" y="5343236"/>
            <a:ext cx="490653" cy="328961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A5179BFC-E3BF-4486-8B6D-1364170A2E70}"/>
              </a:ext>
            </a:extLst>
          </p:cNvPr>
          <p:cNvSpPr/>
          <p:nvPr/>
        </p:nvSpPr>
        <p:spPr>
          <a:xfrm>
            <a:off x="9587531" y="5336264"/>
            <a:ext cx="490653" cy="328961"/>
          </a:xfrm>
          <a:prstGeom prst="heptagon">
            <a:avLst/>
          </a:prstGeom>
          <a:solidFill>
            <a:srgbClr val="FAE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13BBC-CA4D-49EC-8FEC-029474E4D377}"/>
              </a:ext>
            </a:extLst>
          </p:cNvPr>
          <p:cNvSpPr txBox="1"/>
          <p:nvPr/>
        </p:nvSpPr>
        <p:spPr>
          <a:xfrm>
            <a:off x="1738621" y="5769585"/>
            <a:ext cx="260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2007: website launch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FB5385-2F9D-437C-B66E-AD1A318DFF2A}"/>
              </a:ext>
            </a:extLst>
          </p:cNvPr>
          <p:cNvSpPr txBox="1"/>
          <p:nvPr/>
        </p:nvSpPr>
        <p:spPr>
          <a:xfrm>
            <a:off x="3793664" y="4957219"/>
            <a:ext cx="253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2013: interface updated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E39EF-6D65-4DCD-A78F-F0BEBAAC2D55}"/>
              </a:ext>
            </a:extLst>
          </p:cNvPr>
          <p:cNvSpPr txBox="1"/>
          <p:nvPr/>
        </p:nvSpPr>
        <p:spPr>
          <a:xfrm>
            <a:off x="5607696" y="5754172"/>
            <a:ext cx="208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2018: new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F5CDE2-4E96-4369-978B-E81677BF3F7E}"/>
              </a:ext>
            </a:extLst>
          </p:cNvPr>
          <p:cNvSpPr txBox="1"/>
          <p:nvPr/>
        </p:nvSpPr>
        <p:spPr>
          <a:xfrm>
            <a:off x="7399040" y="4966932"/>
            <a:ext cx="216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2019: COI referral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DAE422-9CF1-4770-9E73-1686BE1660A6}"/>
              </a:ext>
            </a:extLst>
          </p:cNvPr>
          <p:cNvSpPr txBox="1"/>
          <p:nvPr/>
        </p:nvSpPr>
        <p:spPr>
          <a:xfrm>
            <a:off x="9060024" y="5749217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2022/2023: revamped </a:t>
            </a:r>
            <a:r>
              <a:rPr lang="en-US" b="1" dirty="0" err="1"/>
              <a:t>Refworld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93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877E-6 L -0.00208 -0.31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877E-6 L -0.00208 -0.31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85F20-17C7-4FED-BF62-2BAE9EEE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25306"/>
            <a:ext cx="10905066" cy="46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42EE-D691-457D-9601-BBAEA11C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7893-8001-4D36-9A36-D6053625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K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CE96DB-197D-400A-ACFE-911C1B471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3821" y="272464"/>
          <a:ext cx="5461000" cy="629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095720" imgH="4718160" progId="PBrush">
                  <p:embed/>
                </p:oleObj>
              </mc:Choice>
              <mc:Fallback>
                <p:oleObj name="Bitmap Image" r:id="rId2" imgW="4095720" imgH="471816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FCE96DB-197D-400A-ACFE-911C1B471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23821" y="272464"/>
                        <a:ext cx="5461000" cy="629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2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B932-850C-45FE-B180-C6B79F3A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tips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Refworld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626C-E388-478F-BAF4-A48CA866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K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E09C89-E4BC-4EC8-B11F-13A40A181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25785"/>
              </p:ext>
            </p:extLst>
          </p:nvPr>
        </p:nvGraphicFramePr>
        <p:xfrm>
          <a:off x="3643952" y="272464"/>
          <a:ext cx="8014650" cy="586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585120" imgH="5708520" progId="PBrush">
                  <p:embed/>
                </p:oleObj>
              </mc:Choice>
              <mc:Fallback>
                <p:oleObj name="Bitmap Image" r:id="rId2" imgW="6585120" imgH="570852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E09C89-E4BC-4EC8-B11F-13A40A181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3952" y="272464"/>
                        <a:ext cx="8014650" cy="5865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14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0336-2884-42F7-A2CB-B2970761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6285"/>
          </a:xfrm>
          <a:solidFill>
            <a:srgbClr val="0072BC"/>
          </a:solidFill>
        </p:spPr>
        <p:txBody>
          <a:bodyPr/>
          <a:lstStyle/>
          <a:p>
            <a:r>
              <a:rPr lang="en-US" dirty="0">
                <a:solidFill>
                  <a:srgbClr val="FAEB00"/>
                </a:solidFill>
                <a:latin typeface="Proxima Nova" panose="02000506030000020004" pitchFamily="50" charset="0"/>
              </a:rPr>
              <a:t>General info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20D6-8E05-4AF5-B984-686BC738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514337"/>
            <a:ext cx="5085080" cy="4453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ea typeface="Lato" panose="020F0502020204030203" pitchFamily="34" charset="0"/>
                <a:cs typeface="Lato" panose="020F0502020204030203" pitchFamily="34" charset="0"/>
              </a:rPr>
              <a:t>CONTENT</a:t>
            </a:r>
          </a:p>
          <a:p>
            <a:pPr marL="0" indent="0">
              <a:buNone/>
            </a:pPr>
            <a:r>
              <a:rPr lang="en-US" sz="2400" b="1" dirty="0">
                <a:ea typeface="Lato" panose="020F0502020204030203" pitchFamily="34" charset="0"/>
                <a:cs typeface="Lato" panose="020F0502020204030203" pitchFamily="34" charset="0"/>
              </a:rPr>
              <a:t>Total no of docs: 400,000</a:t>
            </a: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 (EN + ES + RUS)</a:t>
            </a:r>
          </a:p>
          <a:p>
            <a:pPr marL="0" indent="0">
              <a:buNone/>
            </a:pPr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ea typeface="Lato" panose="020F0502020204030203" pitchFamily="34" charset="0"/>
                <a:cs typeface="Lato" panose="020F0502020204030203" pitchFamily="34" charset="0"/>
              </a:rPr>
              <a:t>Refworld</a:t>
            </a:r>
            <a:r>
              <a:rPr lang="en-US" sz="2400" b="1" dirty="0">
                <a:ea typeface="Lato" panose="020F0502020204030203" pitchFamily="34" charset="0"/>
                <a:cs typeface="Lato" panose="020F0502020204030203" pitchFamily="34" charset="0"/>
              </a:rPr>
              <a:t> (English):</a:t>
            </a:r>
          </a:p>
          <a:p>
            <a:pPr marL="742950" lvl="1" indent="-285750"/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Legal (35,000), including </a:t>
            </a:r>
          </a:p>
          <a:p>
            <a:pPr marL="1200150" lvl="2" indent="-285750"/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national legislation (4,000)</a:t>
            </a:r>
          </a:p>
          <a:p>
            <a:pPr marL="1200150" lvl="2" indent="-285750"/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case law (13,000) </a:t>
            </a:r>
          </a:p>
          <a:p>
            <a:pPr marL="742950" lvl="1" indent="-285750"/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Policy (4,000)  </a:t>
            </a:r>
          </a:p>
          <a:p>
            <a:pPr marL="742950" lvl="1" indent="-285750"/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Reference (7,000) </a:t>
            </a:r>
          </a:p>
          <a:p>
            <a:pPr marL="742950" lvl="1" indent="-285750"/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COI (215,000)</a:t>
            </a:r>
          </a:p>
        </p:txBody>
      </p:sp>
      <p:pic>
        <p:nvPicPr>
          <p:cNvPr id="4" name="Picture 3" descr="bluestripe.png">
            <a:extLst>
              <a:ext uri="{FF2B5EF4-FFF2-40B4-BE49-F238E27FC236}">
                <a16:creationId xmlns:a16="http://schemas.microsoft.com/office/drawing/2014/main" id="{01550788-0BB8-42FC-986D-41CA0183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168"/>
            <a:ext cx="12192000" cy="681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6A773-7428-4699-A78E-D6106346CA5A}"/>
              </a:ext>
            </a:extLst>
          </p:cNvPr>
          <p:cNvSpPr txBox="1"/>
          <p:nvPr/>
        </p:nvSpPr>
        <p:spPr>
          <a:xfrm>
            <a:off x="6451602" y="1522419"/>
            <a:ext cx="48463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Lato" panose="020F0502020204030203" pitchFamily="34" charset="0"/>
                <a:cs typeface="Lato" panose="020F0502020204030203" pitchFamily="34" charset="0"/>
              </a:rPr>
              <a:t>AUDIENCE</a:t>
            </a:r>
          </a:p>
          <a:p>
            <a:endParaRPr lang="en-US" sz="2400" b="1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>
                <a:ea typeface="Lato" panose="020F0502020204030203" pitchFamily="34" charset="0"/>
                <a:cs typeface="Lato" panose="020F0502020204030203" pitchFamily="34" charset="0"/>
              </a:rPr>
              <a:t>Users: </a:t>
            </a: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5.5 million</a:t>
            </a:r>
          </a:p>
          <a:p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>
                <a:ea typeface="Lato" panose="020F0502020204030203" pitchFamily="34" charset="0"/>
                <a:cs typeface="Lato" panose="020F0502020204030203" pitchFamily="34" charset="0"/>
              </a:rPr>
              <a:t>Page views: </a:t>
            </a: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10.5 million</a:t>
            </a:r>
          </a:p>
          <a:p>
            <a:endParaRPr lang="en-US" sz="24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>
                <a:ea typeface="Lato" panose="020F0502020204030203" pitchFamily="34" charset="0"/>
                <a:cs typeface="Lato" panose="020F0502020204030203" pitchFamily="34" charset="0"/>
              </a:rPr>
              <a:t>Most viewed sections: </a:t>
            </a:r>
          </a:p>
          <a:p>
            <a:endParaRPr lang="en-US" sz="2400" b="1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Case law (100,000) &amp; UNHCR publications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DCFCC-6E59-4BDF-B89F-97F16EFEFF07}"/>
              </a:ext>
            </a:extLst>
          </p:cNvPr>
          <p:cNvSpPr txBox="1"/>
          <p:nvPr/>
        </p:nvSpPr>
        <p:spPr>
          <a:xfrm>
            <a:off x="8714792" y="216134"/>
            <a:ext cx="3377681" cy="940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E6AC1-91A8-4DC4-A786-6C73CEE51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89" y="331944"/>
            <a:ext cx="2873191" cy="6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9877E-6 L -0.00208 -0.31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3F2DF9F24D249AF8C3E1117A74293" ma:contentTypeVersion="16" ma:contentTypeDescription="Create a new document." ma:contentTypeScope="" ma:versionID="8d165ab51f0b3d31654d13839319a989">
  <xsd:schema xmlns:xsd="http://www.w3.org/2001/XMLSchema" xmlns:xs="http://www.w3.org/2001/XMLSchema" xmlns:p="http://schemas.microsoft.com/office/2006/metadata/properties" xmlns:ns2="59ad3670-02f1-4ee6-bdbd-ec0bdec7a3ed" xmlns:ns3="61298854-4524-41d0-b513-1b0baf594c3f" targetNamespace="http://schemas.microsoft.com/office/2006/metadata/properties" ma:root="true" ma:fieldsID="46c42b020ae59dc217e304871ad21653" ns2:_="" ns3:_="">
    <xsd:import namespace="59ad3670-02f1-4ee6-bdbd-ec0bdec7a3ed"/>
    <xsd:import namespace="61298854-4524-41d0-b513-1b0baf594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d3670-02f1-4ee6-bdbd-ec0bdec7a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98854-4524-41d0-b513-1b0baf594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0ee5c7-1712-48b7-a881-a0c57a0351d9}" ma:internalName="TaxCatchAll" ma:showField="CatchAllData" ma:web="61298854-4524-41d0-b513-1b0baf594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d3670-02f1-4ee6-bdbd-ec0bdec7a3ed">
      <Terms xmlns="http://schemas.microsoft.com/office/infopath/2007/PartnerControls"/>
    </lcf76f155ced4ddcb4097134ff3c332f>
    <TaxCatchAll xmlns="61298854-4524-41d0-b513-1b0baf594c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D029C-F3EB-4932-B8D0-63CEE35D8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d3670-02f1-4ee6-bdbd-ec0bdec7a3ed"/>
    <ds:schemaRef ds:uri="61298854-4524-41d0-b513-1b0baf594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31D3EB-CABB-41AB-BFE7-DD19D3D72A0E}">
  <ds:schemaRefs>
    <ds:schemaRef ds:uri="59ad3670-02f1-4ee6-bdbd-ec0bdec7a3e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298854-4524-41d0-b513-1b0baf594c3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8EC4DC-AF0B-4E85-8389-C7AA5B34C4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565</Words>
  <Application>Microsoft Macintosh PowerPoint</Application>
  <PresentationFormat>Widescreen</PresentationFormat>
  <Paragraphs>90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Proxima Nova</vt:lpstr>
      <vt:lpstr>Office Theme</vt:lpstr>
      <vt:lpstr>Bitmap Image</vt:lpstr>
      <vt:lpstr>Refworld.org </vt:lpstr>
      <vt:lpstr>PowerPoint Presentation</vt:lpstr>
      <vt:lpstr>1951 </vt:lpstr>
      <vt:lpstr>1951 </vt:lpstr>
      <vt:lpstr>History Refworld</vt:lpstr>
      <vt:lpstr>PowerPoint Presentation</vt:lpstr>
      <vt:lpstr>Advanced search</vt:lpstr>
      <vt:lpstr>Search tips in Refworld</vt:lpstr>
      <vt:lpstr>General info (2021)</vt:lpstr>
      <vt:lpstr>Strategy</vt:lpstr>
      <vt:lpstr>Mission &amp; Audience</vt:lpstr>
      <vt:lpstr>Feedback &amp; collaboration</vt:lpstr>
      <vt:lpstr>Online COI training https://www.disasterready.org/ </vt:lpstr>
      <vt:lpstr>Asante! Thank you! Merci!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Refworld.org</dc:title>
  <dc:creator>Iris Van Der Heijden</dc:creator>
  <cp:lastModifiedBy>Sebastiaan Huijer</cp:lastModifiedBy>
  <cp:revision>19</cp:revision>
  <cp:lastPrinted>2022-11-11T19:02:02Z</cp:lastPrinted>
  <dcterms:created xsi:type="dcterms:W3CDTF">2022-09-09T08:32:11Z</dcterms:created>
  <dcterms:modified xsi:type="dcterms:W3CDTF">2022-11-15T11:54:40Z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0x0101008E63F2DF9F24D249AF8C3E1117A74293</vt:lpwstr>
  </property>
  <property fmtid="{D5CDD505-2E9C-101B-9397-08002B2CF9AE}" pid="3" name="MediaServiceImageTags">
    <vt:lpwstr/>
  </property>
</Properties>
</file>